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5143500" cx="9144000"/>
  <p:notesSz cx="6858000" cy="9144000"/>
  <p:embeddedFontLst>
    <p:embeddedFont>
      <p:font typeface="Proxima Nova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ximaNova-regular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ProximaNova-italic.fntdata"/><Relationship Id="rId30" Type="http://schemas.openxmlformats.org/officeDocument/2006/relationships/slide" Target="slides/slide25.xml"/><Relationship Id="rId74" Type="http://schemas.openxmlformats.org/officeDocument/2006/relationships/font" Target="fonts/ProximaNova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ProximaNova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439042fb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439042fb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439deec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439deec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439deeca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439deeca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439deeca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439deeca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45a9ba1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45a9ba1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45a9ba1e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45a9ba1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4997650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4997650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4997650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4997650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4997650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4997650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48fa7de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48fa7de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439042fb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439042fb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45a9ba1e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45a9ba1e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45a9ba1e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45a9ba1e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4671c59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4671c59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4671c594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4671c59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4671c59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4671c59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4671c59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4671c59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4671c59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4671c59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4671c594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4671c594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4671c594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4671c594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4671c594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d4671c594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439042fb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439042fb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cabd0354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cabd0354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4671c594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d4671c594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4a2012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4a2012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4a201252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4a201252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4a20125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4a20125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4a20125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4a20125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4a20125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4a20125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4a201252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4a201252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4a201252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d4a201252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4a201252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d4a201252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439042fb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439042fb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4a201252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4a201252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4a201252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4a201252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d4a201252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d4a201252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4a201252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4a201252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4ad7fd94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4ad7fd94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d4a52584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d4a52584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4a52584a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4a52584a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4a52584a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d4a52584a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4a52584a1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4a52584a1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4a52584a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d4a52584a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439042fb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439042fb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4a52584a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d4a52584a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4a52584a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d4a52584a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4a52584a1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d4a52584a1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d4ad7fd9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d4ad7fd9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4ad7fd9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d4ad7fd9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d4ad7fd9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d4ad7fd9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d4ad7fd94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d4ad7fd94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4ad7fd94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d4ad7fd94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d4ad7fd94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d4ad7fd94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d4ad7fd94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d4ad7fd94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439042fb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439042fb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4ad7fd94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d4ad7fd94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4ad7fd94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d4ad7fd94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d4ad7fd94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d4ad7fd94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d4b5b5921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d4b5b5921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d4b5b59217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d4b5b59217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d4b5b59217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d4b5b5921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d4b5b59217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d4b5b59217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d4ad7fd94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d4ad7fd94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439042fb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439042fb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439042fb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439042fb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484aa861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484aa861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andfonline.com/author/Pe%C3%B1a%2C+Daniel" TargetMode="External"/><Relationship Id="rId4" Type="http://schemas.openxmlformats.org/officeDocument/2006/relationships/hyperlink" Target="https://www.tandfonline.com/author/Prieto%2C+Francisco+J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gif"/><Relationship Id="rId4" Type="http://schemas.openxmlformats.org/officeDocument/2006/relationships/image" Target="../media/image55.png"/><Relationship Id="rId5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82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7.png"/><Relationship Id="rId4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Relationship Id="rId5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0.png"/><Relationship Id="rId4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Projection Pursuit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Canero, Eliges, Rodriguez, Yudcovsky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interesante?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1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Projection index I (u, v):</a:t>
            </a:r>
            <a:endParaRPr b="1"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/>
              <a:t>PCA:</a:t>
            </a:r>
            <a:r>
              <a:rPr lang="es"/>
              <a:t> Maximizar la varianza.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/>
              <a:t>LDA:</a:t>
            </a:r>
            <a:r>
              <a:rPr lang="es"/>
              <a:t> Maximizar la separación entre clases.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/>
              <a:t>MIN (max) Kurtosis[</a:t>
            </a:r>
            <a:r>
              <a:rPr baseline="30000" lang="es" u="sng"/>
              <a:t>1</a:t>
            </a:r>
            <a:r>
              <a:rPr lang="es" u="sng"/>
              <a:t>]</a:t>
            </a:r>
            <a:r>
              <a:rPr lang="es"/>
              <a:t>: maximizar la bimodalidad. (maximizar grupos de outliers.)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/>
              <a:t>Holes[</a:t>
            </a:r>
            <a:r>
              <a:rPr baseline="30000" lang="es" u="sng"/>
              <a:t>2</a:t>
            </a:r>
            <a:r>
              <a:rPr lang="es" u="sng"/>
              <a:t>]:</a:t>
            </a:r>
            <a:r>
              <a:rPr lang="es"/>
              <a:t> Maximizar distancia L^2 entre la densidad estimada y una Gaussiana (Maximiza la cantidad de Agujeros centrales).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/>
              <a:t>information divergence index[</a:t>
            </a:r>
            <a:r>
              <a:rPr baseline="30000" lang="es" u="sng"/>
              <a:t>3</a:t>
            </a:r>
            <a:r>
              <a:rPr lang="es" u="sng"/>
              <a:t>]</a:t>
            </a:r>
            <a:r>
              <a:rPr lang="es"/>
              <a:t>: Maximizar la divergencia KL entre la densidad estimada y una Gaussiana .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50550" y="4261375"/>
            <a:ext cx="844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[1]</a:t>
            </a:r>
            <a:r>
              <a:rPr b="1" lang="es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Identification Using Projections </a:t>
            </a:r>
            <a:r>
              <a:rPr lang="es" sz="2000">
                <a:solidFill>
                  <a:srgbClr val="10147E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 Peña</a:t>
            </a:r>
            <a:r>
              <a:rPr lang="e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&amp;</a:t>
            </a:r>
            <a:r>
              <a:rPr lang="es" sz="2000">
                <a:solidFill>
                  <a:srgbClr val="10147E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Francisco J Prieto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[2] Pro jection Pursuit Indices Based On Orthonormal Function Expansions Dianne Cookyz , Andreas Bujay , Javier Cabreraz y Bellcore, 445 South St,Morristown, NJ 07962-1910 z Dept of Statistics, Hill Cntr, Busch Campus, Rutgers University, New Brunswick, NJ 08904</a:t>
            </a:r>
            <a:endParaRPr sz="2000">
              <a:solidFill>
                <a:srgbClr val="1014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[3]Unsupervised Hyperspectral Image Analysis with Projection Pursuit Agustin Ifarraguerri, Member, IEEE, and Chein-I Chang, Senior Member, IEEE.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Legendre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748675"/>
            <a:ext cx="305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Mapeamos al intervalo [-1,1]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75" y="878713"/>
            <a:ext cx="41624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550" y="1478800"/>
            <a:ext cx="4031650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875" y="2321375"/>
            <a:ext cx="18383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875" y="2924300"/>
            <a:ext cx="1600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9900" y="3019550"/>
            <a:ext cx="17621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/>
          <p:nvPr/>
        </p:nvSpPr>
        <p:spPr>
          <a:xfrm>
            <a:off x="2143650" y="3103625"/>
            <a:ext cx="477900" cy="27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1325" y="3910450"/>
            <a:ext cx="298132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6170575" y="3103625"/>
            <a:ext cx="2717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Legendre index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(Dist L</a:t>
            </a:r>
            <a:r>
              <a:rPr baseline="30000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 la uniforme)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4" name="Google Shape;134;p23"/>
          <p:cNvCxnSpPr>
            <a:endCxn id="133" idx="1"/>
          </p:cNvCxnSpPr>
          <p:nvPr/>
        </p:nvCxnSpPr>
        <p:spPr>
          <a:xfrm flipH="1" rot="10800000">
            <a:off x="5702875" y="3476375"/>
            <a:ext cx="4677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Generalizando el </a:t>
            </a:r>
            <a:r>
              <a:rPr lang="es"/>
              <a:t>índice para una transformación cualquiera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95313"/>
            <a:ext cx="37242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54613" l="23553" r="44396" t="0"/>
          <a:stretch/>
        </p:blipFill>
        <p:spPr>
          <a:xfrm>
            <a:off x="311698" y="2040950"/>
            <a:ext cx="2326451" cy="2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4572000" y="1206938"/>
            <a:ext cx="449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Computa la diferencia observada entre g(y) y la distribución “nula”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3" name="Google Shape;143;p24"/>
          <p:cNvCxnSpPr>
            <a:stCxn id="140" idx="3"/>
            <a:endCxn id="142" idx="1"/>
          </p:cNvCxnSpPr>
          <p:nvPr/>
        </p:nvCxnSpPr>
        <p:spPr>
          <a:xfrm>
            <a:off x="4035963" y="1623925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00" y="2873410"/>
            <a:ext cx="43624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2175" y="2887697"/>
            <a:ext cx="394335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5243014" y="2300883"/>
            <a:ext cx="2075400" cy="31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7" name="Google Shape;147;p24"/>
          <p:cNvCxnSpPr>
            <a:stCxn id="145" idx="2"/>
          </p:cNvCxnSpPr>
          <p:nvPr/>
        </p:nvCxnSpPr>
        <p:spPr>
          <a:xfrm flipH="1">
            <a:off x="5134450" y="3697322"/>
            <a:ext cx="1379400" cy="3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4"/>
          <p:cNvSpPr txBox="1"/>
          <p:nvPr/>
        </p:nvSpPr>
        <p:spPr>
          <a:xfrm>
            <a:off x="771850" y="3971350"/>
            <a:ext cx="4362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pesada entre f(x) y la normal. (Peso Φ(x)/T’(x)</a:t>
            </a:r>
            <a:r>
              <a:rPr baseline="30000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508950" y="377250"/>
            <a:ext cx="24264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Legendrix index: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0" r="4113" t="0"/>
          <a:stretch/>
        </p:blipFill>
        <p:spPr>
          <a:xfrm>
            <a:off x="2486025" y="259650"/>
            <a:ext cx="40005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/>
          <p:nvPr/>
        </p:nvSpPr>
        <p:spPr>
          <a:xfrm>
            <a:off x="5450250" y="259650"/>
            <a:ext cx="745500" cy="922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6" name="Google Shape;156;p25"/>
          <p:cNvCxnSpPr>
            <a:stCxn id="155" idx="4"/>
          </p:cNvCxnSpPr>
          <p:nvPr/>
        </p:nvCxnSpPr>
        <p:spPr>
          <a:xfrm>
            <a:off x="5823000" y="1182150"/>
            <a:ext cx="4740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5"/>
          <p:cNvSpPr txBox="1"/>
          <p:nvPr/>
        </p:nvSpPr>
        <p:spPr>
          <a:xfrm>
            <a:off x="6195750" y="1295925"/>
            <a:ext cx="25908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Fuerte influencia de las colas!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508950" y="2035663"/>
            <a:ext cx="24264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Hermite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08950" y="3118325"/>
            <a:ext cx="24264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Natural Hermite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025" y="1918063"/>
            <a:ext cx="3467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3163" y="3054750"/>
            <a:ext cx="408622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941750" y="3807775"/>
            <a:ext cx="66390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ambos usan polinomios de Hermite en la expansión de f(x), pero I</a:t>
            </a:r>
            <a:r>
              <a:rPr baseline="30000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es “natural” porque la distancia de la densidad normal se toma con respecto a la medida Normal.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Familia de transformaciones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13" y="1679150"/>
            <a:ext cx="4029075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338925" y="1106450"/>
            <a:ext cx="750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Usamos la siguiente familia de transformaciones dependientes de 𝝈.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311700" y="2631550"/>
            <a:ext cx="1231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baseline="-25000"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𝝈=1</a:t>
            </a:r>
            <a:r>
              <a:rPr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I</a:t>
            </a:r>
            <a:r>
              <a:rPr baseline="30000"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311700" y="3369689"/>
            <a:ext cx="2347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baseline="-25000"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𝝈=√2</a:t>
            </a:r>
            <a:r>
              <a:rPr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∝ I</a:t>
            </a:r>
            <a:r>
              <a:rPr baseline="30000"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311700" y="4107800"/>
            <a:ext cx="2529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baseline="-25000"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∞</a:t>
            </a:r>
            <a:r>
              <a:rPr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I</a:t>
            </a:r>
            <a:r>
              <a:rPr baseline="30000"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2511975" y="3179800"/>
            <a:ext cx="2529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 mayor </a:t>
            </a:r>
            <a:r>
              <a:rPr lang="es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𝝈, 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es menos influyente la cola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25" y="305038"/>
            <a:ext cx="2400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69424"/>
            <a:ext cx="5316100" cy="23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5352825" y="1257550"/>
            <a:ext cx="373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</a:t>
            </a:r>
            <a:r>
              <a:rPr lang="es"/>
              <a:t>For many long but interesting hours we watched projections [...] we found that indices truncated as low as M = 0 or M = 1 were the most interesting.”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350" y="286000"/>
            <a:ext cx="27241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5403350" y="2425100"/>
            <a:ext cx="343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</a:t>
            </a:r>
            <a:r>
              <a:rPr baseline="30000" lang="es"/>
              <a:t>H</a:t>
            </a:r>
            <a:r>
              <a:rPr baseline="-25000" lang="es"/>
              <a:t> ,</a:t>
            </a:r>
            <a:r>
              <a:rPr lang="es"/>
              <a:t>I</a:t>
            </a:r>
            <a:r>
              <a:rPr baseline="30000" lang="es"/>
              <a:t>N</a:t>
            </a:r>
            <a:r>
              <a:rPr baseline="30000" lang="es"/>
              <a:t> </a:t>
            </a:r>
            <a:r>
              <a:rPr lang="es"/>
              <a:t>orden</a:t>
            </a:r>
            <a:r>
              <a:rPr lang="es"/>
              <a:t> </a:t>
            </a:r>
            <a:r>
              <a:rPr lang="es"/>
              <a:t>bajos encuentran “agujeros” en el centro.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</a:t>
            </a:r>
            <a:r>
              <a:rPr baseline="30000" lang="es"/>
              <a:t>L</a:t>
            </a:r>
            <a:r>
              <a:rPr lang="es"/>
              <a:t> Orden bajos encuentra </a:t>
            </a:r>
            <a:r>
              <a:rPr lang="es"/>
              <a:t>asimetrías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Índices</a:t>
            </a:r>
            <a:r>
              <a:rPr lang="es"/>
              <a:t> de alto orden pierden su visión general y se hacen muy </a:t>
            </a:r>
            <a:r>
              <a:rPr lang="es"/>
              <a:t>específicos</a:t>
            </a:r>
            <a:r>
              <a:rPr lang="es"/>
              <a:t> (a lo overfitting).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750" y="4118300"/>
            <a:ext cx="5870026" cy="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453525"/>
            <a:ext cx="2655950" cy="7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75" y="-275925"/>
            <a:ext cx="5292726" cy="529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37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825" y="0"/>
            <a:ext cx="515126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Holes</a:t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70125"/>
            <a:ext cx="797242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736425" y="3558050"/>
            <a:ext cx="80958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Es equivalente a I</a:t>
            </a:r>
            <a:r>
              <a:rPr baseline="30000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truncando el desarrollo polinomial  M = 0. (I</a:t>
            </a:r>
            <a:r>
              <a:rPr baseline="30000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baseline="-25000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Reducción de la dimensión 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2305925"/>
            <a:ext cx="8520600" cy="22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Menor complejidad computacional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 visualización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Eliminación de ruido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Prevención del sobreajuste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Facilitación del análisis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 en el rendimiento de algoritmos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Compresión de datos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7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15237" l="7631" r="19476" t="11785"/>
          <a:stretch/>
        </p:blipFill>
        <p:spPr>
          <a:xfrm>
            <a:off x="4431477" y="834650"/>
            <a:ext cx="4712522" cy="34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4">
            <a:alphaModFix/>
          </a:blip>
          <a:srcRect b="16923" l="28995" r="16389" t="9907"/>
          <a:stretch/>
        </p:blipFill>
        <p:spPr>
          <a:xfrm>
            <a:off x="0" y="834638"/>
            <a:ext cx="4994198" cy="34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Kurtosis index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250" y="1109025"/>
            <a:ext cx="7334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88" y="2734700"/>
            <a:ext cx="8421225" cy="162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Kurtosis como medida de peso de las colas (respecto a la normal)</a:t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5" y="1373825"/>
            <a:ext cx="5836000" cy="33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6039775" y="1777988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s" sz="1300">
                <a:solidFill>
                  <a:srgbClr val="111111"/>
                </a:solidFill>
                <a:highlight>
                  <a:srgbClr val="FFFFFF"/>
                </a:highlight>
              </a:rPr>
              <a:t>Mesokurtic (Kurtosis = 3.0)</a:t>
            </a:r>
            <a:endParaRPr b="1" sz="13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6039775" y="270196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s" sz="1300">
                <a:solidFill>
                  <a:srgbClr val="111111"/>
                </a:solidFill>
                <a:highlight>
                  <a:srgbClr val="FFFFFF"/>
                </a:highlight>
              </a:rPr>
              <a:t>Leptokurtic (Kurtosis &gt; 3.0)</a:t>
            </a:r>
            <a:endParaRPr b="1" sz="13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6039775" y="36259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s" sz="1300">
                <a:solidFill>
                  <a:srgbClr val="111111"/>
                </a:solidFill>
                <a:highlight>
                  <a:srgbClr val="FFFFFF"/>
                </a:highlight>
              </a:rPr>
              <a:t>Platykurtic (Kurtosis &lt; 3.0)</a:t>
            </a:r>
            <a:endParaRPr b="1" sz="13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Proyección en 1D con PP (usando minKurtosis)</a:t>
            </a:r>
            <a:endParaRPr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500" y="1017725"/>
            <a:ext cx="6195000" cy="40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425" y="913713"/>
            <a:ext cx="6515158" cy="423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usamos kurtosisMax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475" y="1017725"/>
            <a:ext cx="6231049" cy="40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Proyección en 1D con pca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b="8054" l="0" r="8054" t="0"/>
          <a:stretch/>
        </p:blipFill>
        <p:spPr>
          <a:xfrm>
            <a:off x="1122225" y="874750"/>
            <a:ext cx="6427000" cy="417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22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LDA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9"/>
          <p:cNvSpPr txBox="1"/>
          <p:nvPr/>
        </p:nvSpPr>
        <p:spPr>
          <a:xfrm>
            <a:off x="102050" y="792750"/>
            <a:ext cx="9236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Asigna al punto x a la clase k cuya media es más 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próxima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al punto (con dist mahalanobis)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02050" y="1198050"/>
            <a:ext cx="92367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Notemos que: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 Σ = I =&gt; Estamos buscando con la distancia 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euclídea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μ</a:t>
            </a:r>
            <a:r>
              <a:rPr baseline="-25000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son vectores en R</a:t>
            </a:r>
            <a:r>
              <a:rPr baseline="30000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que forman un subespacio afín H de K-1 dimensiones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162425" y="2242050"/>
            <a:ext cx="88392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Minimizar d(μ</a:t>
            </a:r>
            <a:r>
              <a:rPr baseline="-25000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,x) en el espacio original es lo mismo que proyectar los datos en H y buscar el mínimo ahí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000" y="3024975"/>
            <a:ext cx="5456619" cy="195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50" y="2982850"/>
            <a:ext cx="3161900" cy="20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/>
        </p:nvSpPr>
        <p:spPr>
          <a:xfrm>
            <a:off x="152400" y="0"/>
            <a:ext cx="8839200" cy="1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Definimos: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4100"/>
            <a:ext cx="43719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5" y="2323063"/>
            <a:ext cx="4314825" cy="786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40"/>
          <p:cNvCxnSpPr>
            <a:stCxn id="269" idx="3"/>
            <a:endCxn id="271" idx="1"/>
          </p:cNvCxnSpPr>
          <p:nvPr/>
        </p:nvCxnSpPr>
        <p:spPr>
          <a:xfrm>
            <a:off x="4495800" y="2716150"/>
            <a:ext cx="125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40"/>
          <p:cNvSpPr txBox="1"/>
          <p:nvPr/>
        </p:nvSpPr>
        <p:spPr>
          <a:xfrm>
            <a:off x="5746500" y="2405513"/>
            <a:ext cx="30657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covarianza dentro de la clase (within)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5858475" y="1205175"/>
            <a:ext cx="26889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Covarianza entre clases (Between)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3" name="Google Shape;273;p40"/>
          <p:cNvCxnSpPr>
            <a:stCxn id="268" idx="3"/>
            <a:endCxn id="272" idx="1"/>
          </p:cNvCxnSpPr>
          <p:nvPr/>
        </p:nvCxnSpPr>
        <p:spPr>
          <a:xfrm>
            <a:off x="4524375" y="1571775"/>
            <a:ext cx="133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40"/>
          <p:cNvSpPr txBox="1"/>
          <p:nvPr/>
        </p:nvSpPr>
        <p:spPr>
          <a:xfrm>
            <a:off x="303300" y="3584650"/>
            <a:ext cx="85374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Buscamos la proyección que maximiza la varianza entre las clases (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espíritu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PCA)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Pero la covarianza dentro de las clases puede 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provocar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sobrelapamiento.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Queremos buscar la dirección que 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también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minimiza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la varianza dentro de las clases.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103050" y="3026825"/>
            <a:ext cx="41025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B+W recupera la covarianza total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/>
        </p:nvSpPr>
        <p:spPr>
          <a:xfrm>
            <a:off x="549275" y="2370674"/>
            <a:ext cx="8268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El a que maximiza es el dado por los autovectores de B/W (La sol es LDA bajo los supuestos de normalidad y misma covarianza).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¿ Y si el rango de W es bajo?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05" y="117325"/>
            <a:ext cx="7693577" cy="22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/>
          <p:nvPr/>
        </p:nvSpPr>
        <p:spPr>
          <a:xfrm>
            <a:off x="292775" y="3621150"/>
            <a:ext cx="65784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Eliminamos datos colineales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Modificamos el 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cálculo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de W</a:t>
            </a:r>
            <a:r>
              <a:rPr baseline="30000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-1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(la pseudo-inversa)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Construimos un </a:t>
            </a: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índice</a:t>
            </a: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y hacemos PP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PCA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Proyección en las direcciones que explican en mayor magnitud a la varianza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Gaussiana pide: Promedio y Varianza.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¿Y las no Gaussianas?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¿Y las mucho-modales?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¿Y si tengo muchos outliers?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¿Y la heterocedasticidad?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Rompamos PCA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227300" y="673350"/>
            <a:ext cx="29553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Índice LDA: 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3">
            <a:alphaModFix/>
          </a:blip>
          <a:srcRect b="16652" l="7412" r="3927" t="7892"/>
          <a:stretch/>
        </p:blipFill>
        <p:spPr>
          <a:xfrm>
            <a:off x="122465" y="1380200"/>
            <a:ext cx="6106785" cy="12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375" y="1380197"/>
            <a:ext cx="1462225" cy="38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42"/>
          <p:cNvCxnSpPr>
            <a:stCxn id="289" idx="2"/>
            <a:endCxn id="291" idx="0"/>
          </p:cNvCxnSpPr>
          <p:nvPr/>
        </p:nvCxnSpPr>
        <p:spPr>
          <a:xfrm>
            <a:off x="7227488" y="1766073"/>
            <a:ext cx="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42"/>
          <p:cNvSpPr txBox="1"/>
          <p:nvPr/>
        </p:nvSpPr>
        <p:spPr>
          <a:xfrm>
            <a:off x="6463850" y="1974307"/>
            <a:ext cx="1527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Base ortonormal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000"/>
            <a:ext cx="9144000" cy="474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Clusterización por GMM</a:t>
            </a:r>
            <a:endParaRPr/>
          </a:p>
        </p:txBody>
      </p:sp>
      <p:sp>
        <p:nvSpPr>
          <p:cNvPr id="302" name="Google Shape;302;p4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distintos conjuntos de datos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dataset salvaje ha aparecido! </a:t>
            </a:r>
            <a:endParaRPr/>
          </a:p>
        </p:txBody>
      </p:sp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311700" y="1152475"/>
            <a:ext cx="5713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Hagamos clusterización para encontrar similitudes en grupos de datos.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Vamos con la vieja confiable → k-means (la vieja piedra, nada le gana).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Y si los clusters no son convexos? Y si tienen formas raras?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Y si hay clusters solapados?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Y si tenemos distintas escalas?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Y si quiero un número de clusters fijado de antemano?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Y … si me sacan tijera (?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Parece que las características de nuestro método le dan varias debilidades y no es lo mejor para atacar a ciertos pokém.. DIGO datasets.</a:t>
            </a:r>
            <a:endParaRPr/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300" y="1092775"/>
            <a:ext cx="2814300" cy="268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Gaussian Mixture Model?</a:t>
            </a:r>
            <a:endParaRPr/>
          </a:p>
        </p:txBody>
      </p:sp>
      <p:sp>
        <p:nvSpPr>
          <p:cNvPr id="315" name="Google Shape;315;p46"/>
          <p:cNvSpPr txBox="1"/>
          <p:nvPr>
            <p:ph idx="1" type="body"/>
          </p:nvPr>
        </p:nvSpPr>
        <p:spPr>
          <a:xfrm>
            <a:off x="311700" y="1152475"/>
            <a:ext cx="5217300" cy="3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Método iterativo</a:t>
            </a:r>
            <a:endParaRPr/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basa en distribuciones de probabilidad (a diferencia de K-means).</a:t>
            </a:r>
            <a:endParaRPr/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</a:t>
            </a:r>
            <a:r>
              <a:rPr lang="es"/>
              <a:t>ara cada separación de los datos, estima las distribuciones que maximizan la verosimilitud.</a:t>
            </a:r>
            <a:endParaRPr/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Luego, basándonos en estas distribuciones, se calcula la probabilidad de que cada dato pertenezca a cada cluster.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450" y="161375"/>
            <a:ext cx="2685851" cy="23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450" y="2627725"/>
            <a:ext cx="2575127" cy="23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FE599"/>
                </a:highlight>
              </a:rPr>
              <a:t>Okey, otro método en el equipo, ¿Y qué hace?</a:t>
            </a:r>
            <a:endParaRPr>
              <a:highlight>
                <a:srgbClr val="FFE599"/>
              </a:highlight>
            </a:endParaRPr>
          </a:p>
        </p:txBody>
      </p:sp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277275" y="113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Primero p</a:t>
            </a:r>
            <a:r>
              <a:rPr lang="es"/>
              <a:t>artimos del supuesto de que los datos pueden separarse en clusters con distribución gaussiana.</a:t>
            </a:r>
            <a:endParaRPr/>
          </a:p>
          <a:p>
            <a:pPr indent="-3429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Cantidad fija de clusters y criterio de convergencia (hiper-parámetros) </a:t>
            </a:r>
            <a:endParaRPr/>
          </a:p>
          <a:p>
            <a:pPr indent="-3429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Inicialización</a:t>
            </a:r>
            <a:r>
              <a:rPr lang="es"/>
              <a:t>: asignación aleatoria o basada en otro método de clusterización</a:t>
            </a:r>
            <a:endParaRPr/>
          </a:p>
          <a:p>
            <a:pPr indent="-3429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Algoritmo Expectation-Maximization hasta llegar al criterio.</a:t>
            </a:r>
            <a:endParaRPr/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Devuelve la probabilidad que tiene cada instancia de pertenecer a cada cluster.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8"/>
          <p:cNvPicPr preferRelativeResize="0"/>
          <p:nvPr/>
        </p:nvPicPr>
        <p:blipFill rotWithShape="1">
          <a:blip r:embed="rId3">
            <a:alphaModFix/>
          </a:blip>
          <a:srcRect b="57153" l="0" r="0" t="0"/>
          <a:stretch/>
        </p:blipFill>
        <p:spPr>
          <a:xfrm>
            <a:off x="0" y="0"/>
            <a:ext cx="9144000" cy="12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FE599"/>
                </a:highlight>
              </a:rPr>
              <a:t>Expectation-Maximization Algorithm</a:t>
            </a:r>
            <a:endParaRPr>
              <a:highlight>
                <a:srgbClr val="FFE599"/>
              </a:highlight>
            </a:endParaRPr>
          </a:p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311700" y="1317750"/>
            <a:ext cx="567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Dado un número fijo de clusters k, queremos obtener:</a:t>
            </a:r>
            <a:endParaRPr/>
          </a:p>
          <a:p>
            <a:pPr indent="-342900" lvl="0" marL="45720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media del iésimo cluster: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matriz de covarianza del iésimo cluster: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probabilidad de que el dato x_j esté en el iésimo cluster: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788" y="1704963"/>
            <a:ext cx="15906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363" y="2483500"/>
            <a:ext cx="14954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2225" y="3752788"/>
            <a:ext cx="38195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9"/>
          <p:cNvPicPr preferRelativeResize="0"/>
          <p:nvPr/>
        </p:nvPicPr>
        <p:blipFill rotWithShape="1">
          <a:blip r:embed="rId3">
            <a:alphaModFix/>
          </a:blip>
          <a:srcRect b="57153" l="0" r="0" t="0"/>
          <a:stretch/>
        </p:blipFill>
        <p:spPr>
          <a:xfrm>
            <a:off x="0" y="0"/>
            <a:ext cx="9144000" cy="12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FE599"/>
                </a:highlight>
              </a:rPr>
              <a:t>Expectation-Maximization Algorithm</a:t>
            </a:r>
            <a:endParaRPr>
              <a:highlight>
                <a:srgbClr val="FFE599"/>
              </a:highlight>
            </a:endParaRPr>
          </a:p>
        </p:txBody>
      </p:sp>
      <p:sp>
        <p:nvSpPr>
          <p:cNvPr id="340" name="Google Shape;340;p49"/>
          <p:cNvSpPr txBox="1"/>
          <p:nvPr>
            <p:ph idx="1" type="body"/>
          </p:nvPr>
        </p:nvSpPr>
        <p:spPr>
          <a:xfrm>
            <a:off x="311700" y="1317750"/>
            <a:ext cx="518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Sea </a:t>
            </a:r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400" y="1317750"/>
            <a:ext cx="25431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00" y="1735175"/>
            <a:ext cx="7041300" cy="31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0"/>
          <p:cNvPicPr preferRelativeResize="0"/>
          <p:nvPr/>
        </p:nvPicPr>
        <p:blipFill rotWithShape="1">
          <a:blip r:embed="rId3">
            <a:alphaModFix/>
          </a:blip>
          <a:srcRect b="57153" l="0" r="0" t="0"/>
          <a:stretch/>
        </p:blipFill>
        <p:spPr>
          <a:xfrm>
            <a:off x="0" y="0"/>
            <a:ext cx="9144000" cy="12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FE599"/>
                </a:highlight>
              </a:rPr>
              <a:t>Expectation-Maximization Algorithm</a:t>
            </a:r>
            <a:endParaRPr>
              <a:highlight>
                <a:srgbClr val="FFE599"/>
              </a:highlight>
            </a:endParaRPr>
          </a:p>
        </p:txBody>
      </p:sp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311700" y="1317750"/>
            <a:ext cx="518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Sean N la cantidad de datos, K los clusters y D la dimensión de los datos.</a:t>
            </a:r>
            <a:endParaRPr sz="12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067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punto necesita ser evaluado para cada cluster.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067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cada punto, se calcula la probabilidad respecto a cada uno de los K clusters.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067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cálculo de la densidad multivariada: inversión de matrices (covarianza) y el cálculo de determinantes.</a:t>
            </a:r>
            <a:endParaRPr sz="115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13" y="1317738"/>
            <a:ext cx="76485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0"/>
          <p:cNvSpPr txBox="1"/>
          <p:nvPr/>
        </p:nvSpPr>
        <p:spPr>
          <a:xfrm>
            <a:off x="5763425" y="3869650"/>
            <a:ext cx="3000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52">
                <a:solidFill>
                  <a:srgbClr val="990000"/>
                </a:solidFill>
              </a:rPr>
              <a:t>// </a:t>
            </a:r>
            <a:r>
              <a:rPr lang="es" sz="1452">
                <a:solidFill>
                  <a:srgbClr val="990000"/>
                </a:solidFill>
              </a:rPr>
              <a:t>Costo: O(N⋅K⋅D^3)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1"/>
          <p:cNvPicPr preferRelativeResize="0"/>
          <p:nvPr/>
        </p:nvPicPr>
        <p:blipFill rotWithShape="1">
          <a:blip r:embed="rId3">
            <a:alphaModFix/>
          </a:blip>
          <a:srcRect b="57153" l="0" r="0" t="0"/>
          <a:stretch/>
        </p:blipFill>
        <p:spPr>
          <a:xfrm>
            <a:off x="0" y="0"/>
            <a:ext cx="9144000" cy="12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FE599"/>
                </a:highlight>
              </a:rPr>
              <a:t>Expectation-Maximization Algorithm</a:t>
            </a:r>
            <a:endParaRPr>
              <a:highlight>
                <a:srgbClr val="FFE599"/>
              </a:highlight>
            </a:endParaRPr>
          </a:p>
        </p:txBody>
      </p:sp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1700" y="1317750"/>
            <a:ext cx="518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359" name="Google Shape;3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75" y="1317750"/>
            <a:ext cx="6281400" cy="29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1"/>
          <p:cNvSpPr txBox="1"/>
          <p:nvPr/>
        </p:nvSpPr>
        <p:spPr>
          <a:xfrm>
            <a:off x="311700" y="4273800"/>
            <a:ext cx="7069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Actualizar las medias: calcular el promedio ponderado de los puntos de datos, lo que tiene un costo lineal respecto a N y D.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Actualizar las matrices de covarianza: También requiere operaciones O(N⋅D^2) para cada cluster.O(K⋅N⋅D^2)</a:t>
            </a:r>
            <a:endParaRPr sz="1000"/>
          </a:p>
        </p:txBody>
      </p:sp>
      <p:sp>
        <p:nvSpPr>
          <p:cNvPr id="361" name="Google Shape;361;p51"/>
          <p:cNvSpPr txBox="1"/>
          <p:nvPr/>
        </p:nvSpPr>
        <p:spPr>
          <a:xfrm>
            <a:off x="7160975" y="4365425"/>
            <a:ext cx="3000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52">
                <a:solidFill>
                  <a:srgbClr val="990000"/>
                </a:solidFill>
              </a:rPr>
              <a:t>// Costo: O(N⋅K⋅D^2)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distribución propuesta en 2 dimensiones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k entero entre 1 y m: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Fijamos μ</a:t>
            </a:r>
            <a:r>
              <a:rPr baseline="-25000" lang="es"/>
              <a:t>1</a:t>
            </a:r>
            <a:r>
              <a:rPr lang="es"/>
              <a:t>, </a:t>
            </a:r>
            <a:r>
              <a:rPr lang="es"/>
              <a:t>μ</a:t>
            </a:r>
            <a:r>
              <a:rPr baseline="-25000" lang="es"/>
              <a:t>2 </a:t>
            </a:r>
            <a:r>
              <a:rPr lang="es"/>
              <a:t>, Σ</a:t>
            </a:r>
            <a:r>
              <a:rPr baseline="-25000" lang="es"/>
              <a:t>1</a:t>
            </a:r>
            <a:r>
              <a:rPr lang="es"/>
              <a:t>(k), Σ</a:t>
            </a:r>
            <a:r>
              <a:rPr baseline="-25000" lang="es"/>
              <a:t>2</a:t>
            </a:r>
            <a:r>
              <a:rPr lang="es"/>
              <a:t>(k)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Tiramos una moneda (para elegir entre 1 o 2)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Generamos n samples con una normal de parámetros μ</a:t>
            </a:r>
            <a:r>
              <a:rPr baseline="-25000" lang="es"/>
              <a:t>j</a:t>
            </a:r>
            <a:r>
              <a:rPr lang="es"/>
              <a:t>, Σ</a:t>
            </a:r>
            <a:r>
              <a:rPr baseline="-25000" lang="es"/>
              <a:t>j</a:t>
            </a:r>
            <a:r>
              <a:rPr lang="es"/>
              <a:t>(k) siendo j el resultado de la moneda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Etiquetamos de que moda viene cada sample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Pasamos al siguiente 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2"/>
          <p:cNvPicPr preferRelativeResize="0"/>
          <p:nvPr/>
        </p:nvPicPr>
        <p:blipFill rotWithShape="1">
          <a:blip r:embed="rId3">
            <a:alphaModFix/>
          </a:blip>
          <a:srcRect b="57153" l="0" r="0" t="0"/>
          <a:stretch/>
        </p:blipFill>
        <p:spPr>
          <a:xfrm>
            <a:off x="0" y="0"/>
            <a:ext cx="9144000" cy="12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FE599"/>
                </a:highlight>
              </a:rPr>
              <a:t>Expectation-Maximization Algorithm</a:t>
            </a:r>
            <a:endParaRPr>
              <a:highlight>
                <a:srgbClr val="FFE599"/>
              </a:highlight>
            </a:endParaRPr>
          </a:p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311700" y="1317750"/>
            <a:ext cx="609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Repetimos los pasos E y M hasta llegar al criterio de convergencia, es decir, que esté lo más cerca posible de maximizar la log-verosimilitud.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costo computacional del algoritmo es </a:t>
            </a:r>
            <a:r>
              <a:rPr lang="es">
                <a:solidFill>
                  <a:srgbClr val="990000"/>
                </a:solidFill>
              </a:rPr>
              <a:t>O(I * N * K * D^3).</a:t>
            </a:r>
            <a:r>
              <a:rPr lang="es"/>
              <a:t> (Hay que tener cuidado con datos en alta dimensión).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ver, comparemos…</a:t>
            </a:r>
            <a:endParaRPr/>
          </a:p>
        </p:txBody>
      </p:sp>
      <p:sp>
        <p:nvSpPr>
          <p:cNvPr id="374" name="Google Shape;374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k-means</a:t>
            </a:r>
            <a:endParaRPr/>
          </a:p>
        </p:txBody>
      </p:sp>
      <p:sp>
        <p:nvSpPr>
          <p:cNvPr id="375" name="Google Shape;375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GMM</a:t>
            </a:r>
            <a:endParaRPr/>
          </a:p>
        </p:txBody>
      </p:sp>
      <p:pic>
        <p:nvPicPr>
          <p:cNvPr id="376" name="Google Shape;3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00" y="1820800"/>
            <a:ext cx="2685851" cy="23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775" y="1851188"/>
            <a:ext cx="2575127" cy="23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muy lindo pero, ¿para qué sirve?</a:t>
            </a:r>
            <a:endParaRPr/>
          </a:p>
        </p:txBody>
      </p:sp>
      <p:sp>
        <p:nvSpPr>
          <p:cNvPr id="383" name="Google Shape;38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poder clusterizar mejor los datos que quedan muy cerca de varios clusters.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(GMM también resuelve mejor cuando las escalas de los clusters difieren bastante).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 sabemos que nuestros datos son normales, funciona bárbaro.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idx="1" type="body"/>
          </p:nvPr>
        </p:nvSpPr>
        <p:spPr>
          <a:xfrm>
            <a:off x="311700" y="748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VAYAMOS AL R!!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7200"/>
              <a:t>ahre no mentira, vamos uno por uno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>
            <p:ph type="title"/>
          </p:nvPr>
        </p:nvSpPr>
        <p:spPr>
          <a:xfrm>
            <a:off x="100275" y="2057400"/>
            <a:ext cx="98358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77"/>
              <a:t>Human Activity Recognition Using Smartphones</a:t>
            </a:r>
            <a:endParaRPr sz="3577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1700" y="460925"/>
            <a:ext cx="85206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45"/>
              <a:t>Tenemos 21 participantes que realizaban actividades de la vida diaria mientras llevaban un celular con sensores inerciales integrados (acelerómetro y giroscopio).</a:t>
            </a:r>
            <a:endParaRPr sz="2345"/>
          </a:p>
          <a:p>
            <a:pPr indent="-30638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sz="1960"/>
              <a:t>7352 registros</a:t>
            </a:r>
            <a:endParaRPr sz="1960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960"/>
              <a:t> 561 variables </a:t>
            </a:r>
            <a:endParaRPr sz="1960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960"/>
              <a:t>Variable categórica: actividad realizada por el individuo</a:t>
            </a:r>
            <a:endParaRPr sz="196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60"/>
              <a:t>1. Walking (Caminando)</a:t>
            </a:r>
            <a:endParaRPr sz="196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60"/>
              <a:t>2. Walking Upstairs (Subiendo escaleras)</a:t>
            </a:r>
            <a:endParaRPr sz="196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60"/>
              <a:t>3. Walking Downstairs (Bajando escaleras)</a:t>
            </a:r>
            <a:endParaRPr sz="196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60"/>
              <a:t>4. Sitting (Sentado)</a:t>
            </a:r>
            <a:endParaRPr sz="196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60"/>
              <a:t>5. Standing (De pie)</a:t>
            </a:r>
            <a:endParaRPr sz="196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60"/>
              <a:t>6. Laying (Acostado)</a:t>
            </a:r>
            <a:endParaRPr sz="196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57"/>
          <p:cNvPicPr preferRelativeResize="0"/>
          <p:nvPr/>
        </p:nvPicPr>
        <p:blipFill rotWithShape="1">
          <a:blip r:embed="rId3">
            <a:alphaModFix/>
          </a:blip>
          <a:srcRect b="0" l="0" r="0" t="48355"/>
          <a:stretch/>
        </p:blipFill>
        <p:spPr>
          <a:xfrm>
            <a:off x="6890950" y="1135150"/>
            <a:ext cx="1673197" cy="270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 b="50219" l="0" r="0" t="0"/>
          <a:stretch/>
        </p:blipFill>
        <p:spPr>
          <a:xfrm>
            <a:off x="4906400" y="1135150"/>
            <a:ext cx="1735900" cy="27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/>
          <p:nvPr/>
        </p:nvSpPr>
        <p:spPr>
          <a:xfrm>
            <a:off x="5316875" y="3974850"/>
            <a:ext cx="1574100" cy="335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2" name="Google Shape;402;p57"/>
          <p:cNvSpPr txBox="1"/>
          <p:nvPr/>
        </p:nvSpPr>
        <p:spPr>
          <a:xfrm>
            <a:off x="3254000" y="4047425"/>
            <a:ext cx="2292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Distintas medidas</a:t>
            </a:r>
            <a:endParaRPr sz="1800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type="title"/>
          </p:nvPr>
        </p:nvSpPr>
        <p:spPr>
          <a:xfrm>
            <a:off x="5350650" y="402175"/>
            <a:ext cx="21915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1198">
                <a:solidFill>
                  <a:schemeClr val="lt1"/>
                </a:solidFill>
                <a:highlight>
                  <a:srgbClr val="B45F06"/>
                </a:highlight>
              </a:rPr>
              <a:t>Observación: </a:t>
            </a:r>
            <a:endParaRPr sz="1198">
              <a:solidFill>
                <a:schemeClr val="lt1"/>
              </a:solidFill>
              <a:highlight>
                <a:srgbClr val="B45F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1198">
                <a:solidFill>
                  <a:schemeClr val="lt1"/>
                </a:solidFill>
                <a:highlight>
                  <a:srgbClr val="B45F06"/>
                </a:highlight>
              </a:rPr>
              <a:t>Los datos fueron escalados para todos los modelos!</a:t>
            </a:r>
            <a:r>
              <a:rPr lang="es" sz="1198"/>
              <a:t> </a:t>
            </a:r>
            <a:endParaRPr sz="1198"/>
          </a:p>
        </p:txBody>
      </p:sp>
      <p:sp>
        <p:nvSpPr>
          <p:cNvPr id="408" name="Google Shape;408;p58"/>
          <p:cNvSpPr txBox="1"/>
          <p:nvPr>
            <p:ph idx="1" type="body"/>
          </p:nvPr>
        </p:nvSpPr>
        <p:spPr>
          <a:xfrm>
            <a:off x="101850" y="197650"/>
            <a:ext cx="3958800" cy="14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000"/>
              <a:t>Seleccionamos las variables que incluyen la media y el </a:t>
            </a:r>
            <a:r>
              <a:rPr lang="es" sz="6000"/>
              <a:t>desvío</a:t>
            </a:r>
            <a:r>
              <a:rPr lang="es" sz="6000"/>
              <a:t> standard: </a:t>
            </a:r>
            <a:r>
              <a:rPr lang="es" sz="6000"/>
              <a:t>79 variables</a:t>
            </a:r>
            <a:endParaRPr sz="60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000"/>
              <a:t>Hacemos GMM Sin establecer </a:t>
            </a:r>
            <a:r>
              <a:rPr lang="es" sz="6000"/>
              <a:t>límites</a:t>
            </a:r>
            <a:r>
              <a:rPr lang="es" sz="6000"/>
              <a:t> en la cantidad de clústers</a:t>
            </a:r>
            <a:endParaRPr sz="60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000"/>
              <a:t>Cantidad de clústers en [2, 21] 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brown dog with a black collar is looking at the camera with a surprised look on its face . (proporcionada por Tenor)" id="409" name="Google Shape;4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00" y="305838"/>
            <a:ext cx="1241625" cy="12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425" y="1718125"/>
            <a:ext cx="3266999" cy="32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338" y="1718113"/>
            <a:ext cx="3073650" cy="30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idx="1" type="body"/>
          </p:nvPr>
        </p:nvSpPr>
        <p:spPr>
          <a:xfrm>
            <a:off x="311700" y="123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6 clústers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00" y="634250"/>
            <a:ext cx="4280224" cy="428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r bean is wearing a tuxedo and bow tie . (proporcionada por Tenor)" id="418" name="Google Shape;4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675" y="1180225"/>
            <a:ext cx="1303500" cy="13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9"/>
          <p:cNvSpPr txBox="1"/>
          <p:nvPr/>
        </p:nvSpPr>
        <p:spPr>
          <a:xfrm>
            <a:off x="5800950" y="2629750"/>
            <a:ext cx="2668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conclusión</a:t>
            </a: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de agrupamiento e.e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>
            <p:ph idx="1" type="body"/>
          </p:nvPr>
        </p:nvSpPr>
        <p:spPr>
          <a:xfrm>
            <a:off x="164750" y="77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2</a:t>
            </a:r>
            <a:r>
              <a:rPr lang="es"/>
              <a:t> clústers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75" y="619575"/>
            <a:ext cx="40195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275" y="440875"/>
            <a:ext cx="3918426" cy="39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 txBox="1"/>
          <p:nvPr/>
        </p:nvSpPr>
        <p:spPr>
          <a:xfrm>
            <a:off x="541425" y="3658450"/>
            <a:ext cx="72549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y si jugamos con los hiperparametros?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Covarianza variable en todas las dimensiones?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Covarianza esférica (diagonal y constante)?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020">
                <a:solidFill>
                  <a:schemeClr val="accent3"/>
                </a:solidFill>
              </a:rPr>
              <a:t>PCA: 10 componentes principales  </a:t>
            </a:r>
            <a:endParaRPr sz="202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433" name="Google Shape;4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250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5355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1"/>
          <p:cNvSpPr txBox="1"/>
          <p:nvPr/>
        </p:nvSpPr>
        <p:spPr>
          <a:xfrm>
            <a:off x="1824800" y="1995225"/>
            <a:ext cx="191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Scree plot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61"/>
          <p:cNvSpPr txBox="1"/>
          <p:nvPr/>
        </p:nvSpPr>
        <p:spPr>
          <a:xfrm>
            <a:off x="5755100" y="3769900"/>
            <a:ext cx="29478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PC1 vs PC2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0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R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200" y="121988"/>
            <a:ext cx="548202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GMM aplicando previamente PCA: coloreo por actividades</a:t>
            </a:r>
            <a:endParaRPr/>
          </a:p>
        </p:txBody>
      </p:sp>
      <p:sp>
        <p:nvSpPr>
          <p:cNvPr id="442" name="Google Shape;44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50" y="1054650"/>
            <a:ext cx="3612050" cy="36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900" y="1005875"/>
            <a:ext cx="3709600" cy="37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GMM aplicando previamente PCA: dinámicas vs estáticas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625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947" y="3562225"/>
            <a:ext cx="1888329" cy="10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Probar el </a:t>
            </a:r>
            <a:r>
              <a:rPr lang="es"/>
              <a:t>último</a:t>
            </a:r>
            <a:r>
              <a:rPr lang="es"/>
              <a:t> modelo con datos nuevos</a:t>
            </a:r>
            <a:endParaRPr/>
          </a:p>
        </p:txBody>
      </p:sp>
      <p:sp>
        <p:nvSpPr>
          <p:cNvPr id="458" name="Google Shape;45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Tenemos reservados 9 individuos del conjunto de set realizando distintas </a:t>
            </a:r>
            <a:r>
              <a:rPr lang="es"/>
              <a:t>actividades</a:t>
            </a:r>
            <a:r>
              <a:rPr lang="es"/>
              <a:t>, </a:t>
            </a:r>
            <a:r>
              <a:rPr lang="es"/>
              <a:t>están</a:t>
            </a:r>
            <a:r>
              <a:rPr lang="es"/>
              <a:t> quietos? (validamos los resultados).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459" name="Google Shape;4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5" y="2057400"/>
            <a:ext cx="2926676" cy="292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Veamos la correlación de los datos</a:t>
            </a:r>
            <a:endParaRPr/>
          </a:p>
        </p:txBody>
      </p:sp>
      <p:sp>
        <p:nvSpPr>
          <p:cNvPr id="465" name="Google Shape;465;p65"/>
          <p:cNvSpPr txBox="1"/>
          <p:nvPr>
            <p:ph idx="1" type="body"/>
          </p:nvPr>
        </p:nvSpPr>
        <p:spPr>
          <a:xfrm>
            <a:off x="311700" y="1152475"/>
            <a:ext cx="420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Esencialmente, como habíamos notado cierta similitud entre los datos estáticos y en movimiento.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Computamos la matriz de correlación para observar si efectivamente las variables de esas categorías están correlacionadas.</a:t>
            </a:r>
            <a:endParaRPr/>
          </a:p>
        </p:txBody>
      </p:sp>
      <p:pic>
        <p:nvPicPr>
          <p:cNvPr id="466" name="Google Shape;4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300" y="149425"/>
            <a:ext cx="4200000" cy="42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Spotify</a:t>
            </a:r>
            <a:endParaRPr/>
          </a:p>
        </p:txBody>
      </p:sp>
      <p:sp>
        <p:nvSpPr>
          <p:cNvPr id="472" name="Google Shape;472;p66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Esto se va a picar una banda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tiene el dataset?</a:t>
            </a:r>
            <a:endParaRPr/>
          </a:p>
        </p:txBody>
      </p:sp>
      <p:sp>
        <p:nvSpPr>
          <p:cNvPr id="478" name="Google Shape;47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21 variables de las cuales: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Continuas: miden alguna característica en porcentajes: </a:t>
            </a:r>
            <a:r>
              <a:rPr b="1" lang="es"/>
              <a:t>popularity, danceability, energy, loudness, speechiness, acousticness, liveness, valence, tempo.</a:t>
            </a:r>
            <a:endParaRPr b="1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Arial"/>
              <a:buChar char="○"/>
            </a:pPr>
            <a:r>
              <a:rPr lang="es"/>
              <a:t>Características: </a:t>
            </a:r>
            <a:r>
              <a:rPr b="1" lang="es"/>
              <a:t>track_id, </a:t>
            </a:r>
            <a:r>
              <a:rPr b="1" lang="es"/>
              <a:t>artists, </a:t>
            </a:r>
            <a:r>
              <a:rPr b="1" lang="es"/>
              <a:t>album_name, track_name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Categóricas: </a:t>
            </a:r>
            <a:r>
              <a:rPr b="1" lang="es"/>
              <a:t>key, mode, time_signature</a:t>
            </a:r>
            <a:endParaRPr b="1"/>
          </a:p>
          <a:p>
            <a:pPr indent="-295275" lvl="2" marL="13716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Arial"/>
              <a:buChar char="■"/>
            </a:pPr>
            <a:r>
              <a:rPr b="1" lang="es"/>
              <a:t>track_genre: </a:t>
            </a:r>
            <a:r>
              <a:rPr lang="es"/>
              <a:t>indica el género musical de la canción.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114000 datos, 1000 por cada género musical.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Vamos a tomar 100 de cada género (nos quedamos en general con un 10% del original).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Veamos los datos </a:t>
            </a:r>
            <a:endParaRPr/>
          </a:p>
        </p:txBody>
      </p:sp>
      <p:sp>
        <p:nvSpPr>
          <p:cNvPr id="484" name="Google Shape;484;p68"/>
          <p:cNvSpPr txBox="1"/>
          <p:nvPr>
            <p:ph idx="1" type="body"/>
          </p:nvPr>
        </p:nvSpPr>
        <p:spPr>
          <a:xfrm>
            <a:off x="311700" y="1152475"/>
            <a:ext cx="45711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Coloreamos por género los datos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Hacemos PCA y proyectamos en PC1 y PC2 para poder visualizar.</a:t>
            </a:r>
            <a:endParaRPr/>
          </a:p>
        </p:txBody>
      </p:sp>
      <p:pic>
        <p:nvPicPr>
          <p:cNvPr id="485" name="Google Shape;4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7479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8"/>
          <p:cNvSpPr txBox="1"/>
          <p:nvPr/>
        </p:nvSpPr>
        <p:spPr>
          <a:xfrm>
            <a:off x="581525" y="3027950"/>
            <a:ext cx="3368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OMG!!  </a:t>
            </a:r>
            <a:endParaRPr sz="3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7" name="Google Shape;4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648" y="2409323"/>
            <a:ext cx="1759350" cy="17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¿Con qué nos quedamos?</a:t>
            </a:r>
            <a:endParaRPr/>
          </a:p>
        </p:txBody>
      </p:sp>
      <p:sp>
        <p:nvSpPr>
          <p:cNvPr id="493" name="Google Shape;493;p69"/>
          <p:cNvSpPr txBox="1"/>
          <p:nvPr>
            <p:ph idx="1" type="body"/>
          </p:nvPr>
        </p:nvSpPr>
        <p:spPr>
          <a:xfrm>
            <a:off x="311700" y="1152475"/>
            <a:ext cx="720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Demasiados géneros! Nos quedamos con 10 bien distintos.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Cómo</a:t>
            </a:r>
            <a:r>
              <a:rPr lang="es"/>
              <a:t> queremos saber si GMM puede clusterizar por género, buscamos quedarnos con aquellas columnas que, a priori, podríamos pensar que difieren para ciertos géneros.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Nos quedamos con las variables continuas (¿por qué?)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Tomamos el 10% de los datos de cada género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Obs: estamos suponiendo que estas categorías tienen una distribución cercana a normal para cada género.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Spoiler! creemos que esto no es cierto.</a:t>
            </a:r>
            <a:endParaRPr/>
          </a:p>
        </p:txBody>
      </p:sp>
      <p:pic>
        <p:nvPicPr>
          <p:cNvPr id="494" name="Google Shape;49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200" y="0"/>
            <a:ext cx="15811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Veamos si hacemos lo mismo que antes con 10 </a:t>
            </a:r>
            <a:endParaRPr/>
          </a:p>
        </p:txBody>
      </p:sp>
      <p:sp>
        <p:nvSpPr>
          <p:cNvPr id="500" name="Google Shape;500;p70"/>
          <p:cNvSpPr txBox="1"/>
          <p:nvPr>
            <p:ph idx="1" type="body"/>
          </p:nvPr>
        </p:nvSpPr>
        <p:spPr>
          <a:xfrm>
            <a:off x="311700" y="1152475"/>
            <a:ext cx="443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Algunos géneros se distinguen mejor que otros.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Empezamos con 10 clusters con centroides en el valor medio de cada género (aunque el método Elbow nos marcaba usar 2).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Pero el objetivo es ver si coinciden los géneros seleccionados con la clusterización GMM.</a:t>
            </a:r>
            <a:endParaRPr/>
          </a:p>
        </p:txBody>
      </p:sp>
      <p:pic>
        <p:nvPicPr>
          <p:cNvPr id="501" name="Google Shape;5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00" y="101772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Corremos GMM en el dataset reducido</a:t>
            </a:r>
            <a:endParaRPr/>
          </a:p>
        </p:txBody>
      </p:sp>
      <p:sp>
        <p:nvSpPr>
          <p:cNvPr id="507" name="Google Shape;507;p71"/>
          <p:cNvSpPr txBox="1"/>
          <p:nvPr>
            <p:ph idx="1" type="body"/>
          </p:nvPr>
        </p:nvSpPr>
        <p:spPr>
          <a:xfrm>
            <a:off x="311700" y="1152475"/>
            <a:ext cx="333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Visualizamos los datos en la PC1 y PC2 coloreados por los clusters que determinó el método iterativo.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Comparamos con el coloreo de los géneros.</a:t>
            </a:r>
            <a:endParaRPr/>
          </a:p>
        </p:txBody>
      </p:sp>
      <p:pic>
        <p:nvPicPr>
          <p:cNvPr id="508" name="Google Shape;50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825" y="968500"/>
            <a:ext cx="5189701" cy="3206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Gráfico</a:t>
            </a:r>
            <a:r>
              <a:rPr lang="es"/>
              <a:t> de ejemplo en 2D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9755" l="4701" r="2206" t="9755"/>
          <a:stretch/>
        </p:blipFill>
        <p:spPr>
          <a:xfrm>
            <a:off x="1473025" y="1307800"/>
            <a:ext cx="6279450" cy="34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Comparemos</a:t>
            </a:r>
            <a:endParaRPr/>
          </a:p>
        </p:txBody>
      </p:sp>
      <p:pic>
        <p:nvPicPr>
          <p:cNvPr id="514" name="Google Shape;51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5975"/>
            <a:ext cx="4321300" cy="26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300" y="1535975"/>
            <a:ext cx="4556800" cy="28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2"/>
          <p:cNvSpPr txBox="1"/>
          <p:nvPr/>
        </p:nvSpPr>
        <p:spPr>
          <a:xfrm>
            <a:off x="401050" y="4421600"/>
            <a:ext cx="805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Quizas GMM no era la mejor idea, pensemos por qué…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Matriz de contingencia</a:t>
            </a:r>
            <a:endParaRPr/>
          </a:p>
        </p:txBody>
      </p:sp>
      <p:pic>
        <p:nvPicPr>
          <p:cNvPr id="522" name="Google Shape;52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550" y="1099950"/>
            <a:ext cx="53340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3"/>
          <p:cNvSpPr txBox="1"/>
          <p:nvPr/>
        </p:nvSpPr>
        <p:spPr>
          <a:xfrm>
            <a:off x="350925" y="1353550"/>
            <a:ext cx="34089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Salvo por dos casos, que coinciden al 60%, parece que en casi ningún caso las canciones del mismo género están en el mismo cluster.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Conclusión: no coinciden los clusters con los géneros musicales.</a:t>
            </a:r>
            <a:endParaRPr/>
          </a:p>
        </p:txBody>
      </p:sp>
      <p:sp>
        <p:nvSpPr>
          <p:cNvPr id="529" name="Google Shape;529;p74"/>
          <p:cNvSpPr txBox="1"/>
          <p:nvPr/>
        </p:nvSpPr>
        <p:spPr>
          <a:xfrm>
            <a:off x="6256425" y="1824800"/>
            <a:ext cx="2646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podemos hacer?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¡Hagamos PP!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Elegimos una proyección adecuada para clustering</a:t>
            </a:r>
            <a:endParaRPr/>
          </a:p>
        </p:txBody>
      </p:sp>
      <p:sp>
        <p:nvSpPr>
          <p:cNvPr id="540" name="Google Shape;540;p76"/>
          <p:cNvSpPr txBox="1"/>
          <p:nvPr/>
        </p:nvSpPr>
        <p:spPr>
          <a:xfrm>
            <a:off x="335875" y="1311200"/>
            <a:ext cx="29553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Índice LDA: 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1" name="Google Shape;541;p76"/>
          <p:cNvPicPr preferRelativeResize="0"/>
          <p:nvPr/>
        </p:nvPicPr>
        <p:blipFill rotWithShape="1">
          <a:blip r:embed="rId3">
            <a:alphaModFix/>
          </a:blip>
          <a:srcRect b="16652" l="7412" r="3927" t="7892"/>
          <a:stretch/>
        </p:blipFill>
        <p:spPr>
          <a:xfrm>
            <a:off x="231040" y="2018050"/>
            <a:ext cx="6106785" cy="12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950" y="2018047"/>
            <a:ext cx="1462225" cy="3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6"/>
          <p:cNvSpPr txBox="1"/>
          <p:nvPr/>
        </p:nvSpPr>
        <p:spPr>
          <a:xfrm>
            <a:off x="6572425" y="2612157"/>
            <a:ext cx="1527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Base ortonormal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825" y="94300"/>
            <a:ext cx="8028775" cy="49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TOTALES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34275" y="24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Pasamos a 4D y usamos PCA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2510" l="0" r="3558" t="10015"/>
          <a:stretch/>
        </p:blipFill>
        <p:spPr>
          <a:xfrm>
            <a:off x="173150" y="1307775"/>
            <a:ext cx="5526524" cy="32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00" y="445025"/>
            <a:ext cx="3706601" cy="2408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Projection Pursuit (PP)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Analizar todas las proyecciones en la dimensión deseada y encontrar la más interesante.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Hay que: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Recorrer las proyecciones: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Cuantificar lo interesante en una proyección: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4784825" y="2202450"/>
            <a:ext cx="30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700" u="sng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b="1" lang="es" sz="2700" u="sng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rojection index</a:t>
            </a:r>
            <a:endParaRPr b="1" sz="2700" u="sng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263925" y="1936650"/>
            <a:ext cx="92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700" u="sng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Tour</a:t>
            </a:r>
            <a:endParaRPr b="1" sz="2700" u="sng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447" y="3087600"/>
            <a:ext cx="1902225" cy="14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Tour: ¿Cómo recorrer las </a:t>
            </a:r>
            <a:r>
              <a:rPr lang="es"/>
              <a:t>proyecciones</a:t>
            </a:r>
            <a:r>
              <a:rPr lang="es"/>
              <a:t>?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Digamos que queremos proyectar en dimensión 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Manual Tour: Mover el mouse formando distintas proyecciones y elegir la favorita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Grand Tour: d-Random walks</a:t>
            </a:r>
            <a:r>
              <a:rPr lang="es"/>
              <a:t> por los posibles planos de proyección de dimensión d</a:t>
            </a:r>
            <a:r>
              <a:rPr lang="es"/>
              <a:t>. Sampleamos p-valores de una normal para tener un vector y repetir d-veces asegurando ortonormalidad. Se obtiene una </a:t>
            </a:r>
            <a:r>
              <a:rPr lang="es"/>
              <a:t>proyección</a:t>
            </a:r>
            <a:r>
              <a:rPr lang="es"/>
              <a:t>. Luego repetir varias veces.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Guided Tour: Tomar una proyección </a:t>
            </a:r>
            <a:r>
              <a:rPr i="1" lang="es"/>
              <a:t>b</a:t>
            </a:r>
            <a:r>
              <a:rPr lang="es"/>
              <a:t>. Definir un vecindario de proyecciones de </a:t>
            </a:r>
            <a:r>
              <a:rPr i="1" lang="es"/>
              <a:t>b</a:t>
            </a:r>
            <a:r>
              <a:rPr lang="es"/>
              <a:t> y elegir la que maximice el Projection index. Reducir el vecindario con un cooler-parameter para no estancarse en un </a:t>
            </a:r>
            <a:r>
              <a:rPr lang="es"/>
              <a:t>óptimo</a:t>
            </a:r>
            <a:r>
              <a:rPr lang="es"/>
              <a:t> local. Cuando el vecindario es muy pequeño, saltar a otra dirección aleatoria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